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9" r:id="rId4"/>
    <p:sldId id="276" r:id="rId5"/>
    <p:sldId id="277" r:id="rId6"/>
    <p:sldId id="281" r:id="rId7"/>
    <p:sldId id="301" r:id="rId8"/>
    <p:sldId id="282" r:id="rId9"/>
    <p:sldId id="265" r:id="rId10"/>
    <p:sldId id="263" r:id="rId11"/>
    <p:sldId id="289" r:id="rId12"/>
    <p:sldId id="302" r:id="rId13"/>
    <p:sldId id="305" r:id="rId14"/>
    <p:sldId id="306" r:id="rId15"/>
    <p:sldId id="307" r:id="rId16"/>
    <p:sldId id="264" r:id="rId17"/>
    <p:sldId id="300" r:id="rId18"/>
    <p:sldId id="308" r:id="rId19"/>
    <p:sldId id="311" r:id="rId20"/>
    <p:sldId id="294" r:id="rId21"/>
    <p:sldId id="295" r:id="rId22"/>
    <p:sldId id="309" r:id="rId23"/>
    <p:sldId id="312" r:id="rId24"/>
    <p:sldId id="31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CB01"/>
    <a:srgbClr val="C458B9"/>
    <a:srgbClr val="A70000"/>
    <a:srgbClr val="E1D7AC"/>
    <a:srgbClr val="E1D3B6"/>
    <a:srgbClr val="B51709"/>
    <a:srgbClr val="BEA06D"/>
    <a:srgbClr val="C6A67F"/>
    <a:srgbClr val="E3D7BC"/>
    <a:srgbClr val="F1E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7"/>
    <p:restoredTop sz="80609"/>
  </p:normalViewPr>
  <p:slideViewPr>
    <p:cSldViewPr snapToGrid="0" snapToObjects="1">
      <p:cViewPr>
        <p:scale>
          <a:sx n="98" d="100"/>
          <a:sy n="98" d="100"/>
        </p:scale>
        <p:origin x="752" y="-320"/>
      </p:cViewPr>
      <p:guideLst>
        <p:guide orient="horz" pos="312"/>
        <p:guide pos="3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1AEA7-3027-BF49-8D98-C9F291270877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55EAF-1AD2-024C-9CEA-210A3CE4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471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543CC-DFA3-D748-87B1-D173CF9C201A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F4550-0B61-9F4E-901B-ECD58072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694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first viewed task: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[----2----][1][---------0---------][1][------------2------------][-----1-----]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labels: 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[ 2.  2.  2.  2.  2.  2.  2.  2.  2.  2.  2.  2.  2.  2.  1.  1.  1.  1.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0.  0.  0.  0.  0.  0.  0.  0.  0.  0.  0.  0.  0.  0.  0.  0.  0.  0.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0.  0.  0.  0.  0.  0.  0.  0.  0.  0.  0.  1.  1.  1.  2.  2.  2.  2.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2.  2.  2.  2.  2.  2.  2.  2.  2.  2.  2.  2.  2.  2.  2.  2.  2.  2.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2.  2.  2.  2.  2.  2.  2.  2.  2.  2.  2.  2.  2.  2.  1.  1.  1.  1.</a:t>
            </a:r>
          </a:p>
          <a:p>
            <a:r>
              <a:rPr lang="sk-S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1.  1.  1.  1.  1.  1.  1.  1.  1.  1.  1.  1.  1.]</a:t>
            </a:r>
          </a:p>
          <a:p>
            <a:endParaRPr lang="sk-SK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Online classification of next task through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PATH:  [2, 1, 0, 1, 0, 1, 0, 1, 0, 2, 0, 2, 1]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[0, 0, 0, 0, 0, 0, 0, 0, 0, 0, 0, 0, 0]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addstate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(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threshold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  0.15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proportions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[0.20000000000000001, 0.40000000000000002, 0.20000000000000001, 0.10000000000000001, 0.10000000000000001]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[-1.    -0.014  0.023  1.   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PATH:  [2, 1, 0, 1]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[0, 0, 0, 0]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stateshape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(3, 2)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numstates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3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[-1.    -0.01   0.019  1.   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[-2-][-1-][----------0----------][1][---0---][1][0][1][--0--][-----2-----][--0--][--2--][1]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labels: </a:t>
            </a:r>
          </a:p>
          <a:p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[2, 2, 2, 2, 2, 2, 2, 2, 2, 2, 1, 1, 1, 1, 1, 1, 1, 0, 0, 0, 0, 0, 0, 0, 0, 0, 0, 0, 0, 0, 0, 0, 0, 0, 0, 0, 0, 0, 0, 0, 0, 0, 0, 0, 0, 0, 0, 0, 0, 0, 0, 0, 0, 0, 0, 0, 0, 0, 0, 0, 1, 1, 0, 0, 0, 0, 0, 0, 0, 0, 0, 0, 0, 0, 0, 0, 0, 0, 0, 1, 0, 1, 0, 0, 0, 0, 0, 0, 0, 0, 0, 0, 0, 0, 0, 0, 2, 2, 2, 2, 2, 2, 2, 2, 2, 2, 2, 2, 2, 2, 2, 2, 2, 2, 2, 2, 2, 2, 2, 2, 2, 2, 0, 0, 0, 0, 0, 0, 0, 0, 0, 0, 0, 2, 2, 2, 2, 2, 2, 2, 2, 2, 2, 2, 2, 1, 1]</a:t>
            </a:r>
          </a:p>
          <a:p>
            <a:endParaRPr lang="fi-FI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second task completes and states are updated: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contracting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removing  44  elements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adding the important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addtions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back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(threshold):  1.4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addstate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(threshold):  0.156</a:t>
            </a:r>
          </a:p>
          <a:p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proportions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[0.26000000000000001, 0.20799999999999999, 0.436, 0.056000000000000001, 0.040000000000000001]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[-1.    -0.585  0.312  1.   ]</a:t>
            </a: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stateshape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(3, 2)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numstates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PATH:  [2, 1, 0, 1, 2, 1]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[0, 0, 0, 0, 0, 0]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PATH:  [2, 1, 0, 1, 2, 1]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[0, 0, 0, 0, 0, 0]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unique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:  [6]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cnts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unique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 [2]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[----2----][-1-][----------0----------][1][-----------2-----------][-----1-----]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expected path after update: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[----2----][-1-][----------0----------][1][-----------2-----------][-----1-----]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PATH:  [2, 1, 0, 1, 2, 1]</a:t>
            </a:r>
          </a:p>
          <a:p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[0, 0, 0, 0, 0, 0]</a:t>
            </a:r>
          </a:p>
          <a:p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definition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ground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truth</a:t>
            </a:r>
            <a:r>
              <a:rPr lang="fi-FI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[----2----][-1-][----------0----------][-1-][----------2----------][-----1-----]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labels: 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[ 2.  2.  2.  2.  2.  2.  2.  2.  2.  2.  2.  2.  2.  2.  2.  2.  2.  2.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2.  2.  1.  1.  1.  1.  1.  1.  1.  1.  0.  0.  0.  0.  0.  0.  0.  0.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0.  0.  0.  0.  0.  0.  0.  0.  0.  0.  0.  0.  0.  0.  0.  0.  0.  0.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0.  0.  0.  0.  0.  0.  0.  0.  0.  0.  0.  0.  0.  0.  0.  0.  0.  0.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0.  1.  1.  1.  1.  1.  1.  1.  2.  2.  2.  2.  2.  2.  2.  2.  2.  2.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2.  2.  2.  2.  2.  2.  2.  2.  2.  2.  2.  2.  2.  2.  2.  2.  2.  2.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2.  2.  2.  2.  2.  2.  2.  2.  2.  2.  2.  2.  2.  2.  2.  2.  1.  1.</a:t>
            </a:r>
          </a:p>
          <a:p>
            <a:r>
              <a:rPr lang="sk-S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1.  1.  1.  1.  1.  1.  1.  1.  1.  1.  1.  1.  1.  1.  1.  1.  1.  1.</a:t>
            </a:r>
          </a:p>
          <a:p>
            <a:r>
              <a:rPr lang="sk-S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1.  1.  1.]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F4550-0B61-9F4E-901B-ECD580724B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0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Turning</a:t>
            </a:r>
            <a:r>
              <a:rPr lang="en-US" baseline="0" dirty="0" smtClean="0"/>
              <a:t> on a faucet for a user with a cup that only </a:t>
            </a:r>
            <a:r>
              <a:rPr lang="en-US" baseline="0" smtClean="0"/>
              <a:t>has one arm free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F4550-0B61-9F4E-901B-ECD580724B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0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AD93D-13F5-1547-8AB9-E36A1A5A8AC5}" type="datetime1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PP_cover1a_redonl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PP_cover1a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ABAA7-8792-3249-95E1-68306673F8EB}" type="datetime1">
              <a:rPr lang="en-US" smtClean="0"/>
              <a:t>7/13/16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4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98D8-2452-384D-B8B1-90E6D75151B9}" type="datetime1">
              <a:rPr lang="en-US" smtClean="0"/>
              <a:t>7/13/16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96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567133"/>
            <a:ext cx="7141589" cy="628777"/>
          </a:xfrm>
        </p:spPr>
        <p:txBody>
          <a:bodyPr anchor="t" anchorCtr="0">
            <a:noAutofit/>
          </a:bodyPr>
          <a:lstStyle>
            <a:lvl1pPr algn="l">
              <a:defRPr sz="2800" b="0" i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6861" y="1380846"/>
            <a:ext cx="3994816" cy="4745316"/>
          </a:xfrm>
        </p:spPr>
        <p:txBody>
          <a:bodyPr/>
          <a:lstStyle>
            <a:lvl1pPr marL="182880" indent="-192024">
              <a:spcBef>
                <a:spcPts val="800"/>
              </a:spcBef>
              <a:defRPr sz="2400" baseline="0"/>
            </a:lvl1pPr>
            <a:lvl2pPr marL="457200" indent="-201168">
              <a:spcBef>
                <a:spcPts val="600"/>
              </a:spcBef>
              <a:defRPr sz="2200"/>
            </a:lvl2pPr>
            <a:lvl3pPr marL="640080" indent="-182880">
              <a:spcBef>
                <a:spcPts val="600"/>
              </a:spcBef>
              <a:defRPr sz="2000"/>
            </a:lvl3pPr>
            <a:lvl4pPr marL="914400" indent="-182880">
              <a:spcBef>
                <a:spcPts val="500"/>
              </a:spcBef>
              <a:defRPr sz="1800" baseline="0"/>
            </a:lvl4pPr>
            <a:lvl5pPr marL="1097280" indent="-164592">
              <a:defRPr sz="1800" baseline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1380846"/>
            <a:ext cx="2838531" cy="4745317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F9AA-5288-E245-A061-C8C655E66BB5}" type="datetime1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55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2200" b="0" i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4070"/>
            <a:ext cx="5486400" cy="6981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CDF-4423-C34E-B6B9-5F907660D86A}" type="datetime1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9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8408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43892"/>
            <a:ext cx="7086600" cy="249490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F7598-CB3A-844D-B240-19CDAEF6B021}" type="datetime1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UNIVERSITY OF WISCONSIN–MADISON</a:t>
            </a:r>
            <a:endParaRPr lang="en-US" dirty="0"/>
          </a:p>
        </p:txBody>
      </p:sp>
      <p:pic>
        <p:nvPicPr>
          <p:cNvPr id="8" name="Picture 7" descr="PP_side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66" y="0"/>
            <a:ext cx="861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6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86310" y="0"/>
            <a:ext cx="8356046" cy="6858000"/>
          </a:xfrm>
          <a:prstGeom prst="rect">
            <a:avLst/>
          </a:prstGeom>
          <a:gradFill flip="none" rotWithShape="1">
            <a:gsLst>
              <a:gs pos="63000">
                <a:srgbClr val="C3020B"/>
              </a:gs>
              <a:gs pos="92000">
                <a:srgbClr val="9F0000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8408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43892"/>
            <a:ext cx="7086600" cy="249490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PP_side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66" y="0"/>
            <a:ext cx="861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Calibri"/>
              </a:defRPr>
            </a:lvl1pPr>
            <a:lvl2pPr>
              <a:defRPr>
                <a:latin typeface="Calibri"/>
              </a:defRPr>
            </a:lvl2pPr>
            <a:lvl3pPr>
              <a:defRPr>
                <a:latin typeface="Calibri"/>
              </a:defRPr>
            </a:lvl3pPr>
            <a:lvl4pPr>
              <a:defRPr>
                <a:latin typeface="Calibri"/>
              </a:defRPr>
            </a:lvl4pPr>
            <a:lvl5pPr>
              <a:defRPr>
                <a:latin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02793" y="6509705"/>
            <a:ext cx="7086660" cy="3482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C3020B"/>
                </a:solidFill>
                <a:effectLst/>
                <a:latin typeface="Times New Roman"/>
                <a:ea typeface="+mj-ea"/>
                <a:cs typeface="Georgia"/>
              </a:defRPr>
            </a:lvl1pPr>
          </a:lstStyle>
          <a:p>
            <a:pPr algn="r"/>
            <a:r>
              <a:rPr lang="en-US" sz="1050" cap="all" spc="70" smtClean="0">
                <a:solidFill>
                  <a:srgbClr val="BEA06D"/>
                </a:solidFill>
              </a:rPr>
              <a:t>University of Wisconsin-Madison </a:t>
            </a:r>
            <a:endParaRPr lang="en-US" sz="1050" cap="all" spc="70" dirty="0">
              <a:solidFill>
                <a:srgbClr val="BEA0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02793" y="6509705"/>
            <a:ext cx="7086660" cy="3482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C3020B"/>
                </a:solidFill>
                <a:effectLst/>
                <a:latin typeface="Times New Roman"/>
                <a:ea typeface="+mj-ea"/>
                <a:cs typeface="Georgia"/>
              </a:defRPr>
            </a:lvl1pPr>
          </a:lstStyle>
          <a:p>
            <a:pPr algn="r"/>
            <a:r>
              <a:rPr lang="en-US" sz="1050" cap="all" spc="70" smtClean="0">
                <a:solidFill>
                  <a:srgbClr val="BEA06D"/>
                </a:solidFill>
              </a:rPr>
              <a:t>University of Wisconsin-Madison </a:t>
            </a:r>
            <a:endParaRPr lang="en-US" sz="1050" cap="all" spc="70" dirty="0">
              <a:solidFill>
                <a:srgbClr val="BEA0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2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0" bIns="0" anchor="t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  <a:lvl2pPr>
              <a:defRPr>
                <a:latin typeface="Calibri"/>
              </a:defRPr>
            </a:lvl2pPr>
            <a:lvl3pPr>
              <a:defRPr>
                <a:latin typeface="Calibri"/>
              </a:defRPr>
            </a:lvl3pPr>
            <a:lvl4pPr>
              <a:defRPr>
                <a:latin typeface="Calibri"/>
              </a:defRPr>
            </a:lvl4pPr>
            <a:lvl5pPr>
              <a:defRPr>
                <a:latin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8880B-AA47-5D42-ABDC-9241961D08C6}" type="datetime1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64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792" y="2249328"/>
            <a:ext cx="7422468" cy="1362075"/>
          </a:xfrm>
        </p:spPr>
        <p:txBody>
          <a:bodyPr anchor="t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92" y="1713730"/>
            <a:ext cx="7422468" cy="517818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BE44D-17DC-6740-9B20-E06BD0C3A845}" type="datetime1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76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2792" y="1600200"/>
            <a:ext cx="3415322" cy="4525963"/>
          </a:xfrm>
        </p:spPr>
        <p:txBody>
          <a:bodyPr/>
          <a:lstStyle>
            <a:lvl1pPr marL="182880" indent="-182880">
              <a:spcBef>
                <a:spcPts val="800"/>
              </a:spcBef>
              <a:defRPr sz="2200" kern="1400" spc="20"/>
            </a:lvl1pPr>
            <a:lvl2pPr marL="548640" indent="-182880">
              <a:spcBef>
                <a:spcPts val="700"/>
              </a:spcBef>
              <a:defRPr sz="2000"/>
            </a:lvl2pPr>
            <a:lvl3pPr marL="822960" indent="-164592">
              <a:spcBef>
                <a:spcPts val="500"/>
              </a:spcBef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8686" y="1600200"/>
            <a:ext cx="3402992" cy="4525963"/>
          </a:xfrm>
        </p:spPr>
        <p:txBody>
          <a:bodyPr/>
          <a:lstStyle>
            <a:lvl1pPr marL="182880" indent="-182880">
              <a:spcBef>
                <a:spcPts val="800"/>
              </a:spcBef>
              <a:defRPr sz="2200"/>
            </a:lvl1pPr>
            <a:lvl2pPr marL="548640" indent="-182880">
              <a:spcBef>
                <a:spcPts val="700"/>
              </a:spcBef>
              <a:defRPr sz="2000"/>
            </a:lvl2pPr>
            <a:lvl3pPr marL="822960" indent="-164592">
              <a:spcBef>
                <a:spcPts val="500"/>
              </a:spcBef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2C0D-BD5A-AD44-AA74-521B5A282F79}" type="datetime1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16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92" y="1535113"/>
            <a:ext cx="3439981" cy="5238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 b="1" baseline="0">
                <a:solidFill>
                  <a:srgbClr val="B6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792" y="2174875"/>
            <a:ext cx="3439981" cy="3951288"/>
          </a:xfrm>
        </p:spPr>
        <p:txBody>
          <a:bodyPr/>
          <a:lstStyle>
            <a:lvl1pPr marL="182880" indent="-182880">
              <a:spcBef>
                <a:spcPts val="800"/>
              </a:spcBef>
              <a:defRPr sz="2000" baseline="0"/>
            </a:lvl1pPr>
            <a:lvl2pPr marL="457200" indent="-182880">
              <a:spcBef>
                <a:spcPts val="600"/>
              </a:spcBef>
              <a:defRPr sz="1800" baseline="0"/>
            </a:lvl2pPr>
            <a:lvl3pPr marL="640080" indent="-182880">
              <a:spcBef>
                <a:spcPts val="600"/>
              </a:spcBef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1697" y="1535113"/>
            <a:ext cx="3439980" cy="5238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 b="1" baseline="0">
                <a:solidFill>
                  <a:srgbClr val="B6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1697" y="2174875"/>
            <a:ext cx="3439980" cy="3951288"/>
          </a:xfrm>
        </p:spPr>
        <p:txBody>
          <a:bodyPr/>
          <a:lstStyle>
            <a:lvl1pPr marL="182880" indent="-182880">
              <a:defRPr sz="2000" baseline="0"/>
            </a:lvl1pPr>
            <a:lvl2pPr marL="548640" indent="-182880">
              <a:spcBef>
                <a:spcPts val="600"/>
              </a:spcBef>
              <a:defRPr sz="1800" baseline="0"/>
            </a:lvl2pPr>
            <a:lvl3pPr marL="640080" indent="-182880">
              <a:spcBef>
                <a:spcPts val="600"/>
              </a:spcBef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EB51-1B61-3A43-A508-D0F8C216A386}" type="datetime1">
              <a:rPr lang="en-US" smtClean="0"/>
              <a:t>7/13/16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WISCONSIN–MADISON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B097D-D2BB-5B47-8B21-CD5063D6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95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1D3B6">
                <a:alpha val="80000"/>
              </a:srgbClr>
            </a:gs>
            <a:gs pos="32000">
              <a:srgbClr val="F1EEE4"/>
            </a:gs>
          </a:gsLst>
          <a:lin ang="28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_side1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66" y="0"/>
            <a:ext cx="861934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2792" y="543307"/>
            <a:ext cx="7138885" cy="8596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91" y="1491808"/>
            <a:ext cx="7138886" cy="44370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1934" y="6393337"/>
            <a:ext cx="23688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8F3DC7A6-F700-1B45-B3D9-3BD4EDB9E8C9}" type="datetime1">
              <a:rPr lang="en-US" smtClean="0"/>
              <a:t>7/13/16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1870" y="6393337"/>
            <a:ext cx="4854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UNIVERSITY OF WISCONSIN–MADISON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199" y="6393337"/>
            <a:ext cx="2326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72B097D-D2BB-5B47-8B21-CD5063D60C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5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50" r:id="rId4"/>
    <p:sldLayoutId id="2147483661" r:id="rId5"/>
    <p:sldLayoutId id="2147483659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C3020B"/>
          </a:solidFill>
          <a:effectLst/>
          <a:latin typeface="Times New Roman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3020B"/>
        </a:buClr>
        <a:buFont typeface="Arial"/>
        <a:buChar char="•"/>
        <a:defRPr sz="3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3020B"/>
        </a:buClr>
        <a:buFont typeface="Arial"/>
        <a:buChar char="•"/>
        <a:defRPr sz="26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3020B"/>
        </a:buClr>
        <a:buSzPct val="100000"/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554480" indent="-219456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100000"/>
        <a:buFont typeface="Arial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1828800" indent="-182880" algn="l" defTabSz="4572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100000"/>
        <a:buFont typeface="Arial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29936" y="2130425"/>
            <a:ext cx="7672770" cy="8408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Automation of </a:t>
            </a:r>
            <a:r>
              <a:rPr lang="en-US" dirty="0" smtClean="0"/>
              <a:t>Human-Robot Collaboration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Joshua </a:t>
            </a:r>
            <a:r>
              <a:rPr lang="en-US" dirty="0" err="1" smtClean="0"/>
              <a:t>Vahala</a:t>
            </a:r>
            <a:endParaRPr lang="en-US" dirty="0"/>
          </a:p>
          <a:p>
            <a:endParaRPr lang="en-US" dirty="0" smtClean="0"/>
          </a:p>
          <a:p>
            <a:r>
              <a:rPr lang="en-US" sz="2000" dirty="0" smtClean="0"/>
              <a:t>With Bilge </a:t>
            </a:r>
            <a:r>
              <a:rPr lang="en-US" sz="2000" dirty="0" err="1" smtClean="0"/>
              <a:t>Mutlu</a:t>
            </a:r>
            <a:r>
              <a:rPr lang="en-US" sz="2000" dirty="0" smtClean="0"/>
              <a:t> and Rob Nowak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66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Progress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Addressing </a:t>
            </a:r>
            <a:r>
              <a:rPr lang="en-US" dirty="0" smtClean="0"/>
              <a:t>limitations.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0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Overview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8081" y="1402936"/>
            <a:ext cx="1622367" cy="369332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Watch Full Task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8081" y="2530284"/>
            <a:ext cx="1422825" cy="369332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Define States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8081" y="3077598"/>
            <a:ext cx="1863908" cy="369332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Get New Features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081" y="1976488"/>
            <a:ext cx="1739322" cy="369332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Choose Features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78081" y="3646595"/>
            <a:ext cx="2178738" cy="553998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Classify Current State</a:t>
            </a:r>
          </a:p>
          <a:p>
            <a:r>
              <a:rPr lang="en-US" sz="1200" dirty="0" smtClean="0"/>
              <a:t>(according to known tasks)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78081" y="4386508"/>
            <a:ext cx="2659639" cy="369332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Estimate Completion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78081" y="4944113"/>
            <a:ext cx="2295052" cy="369332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Update </a:t>
            </a:r>
            <a:r>
              <a:rPr lang="en-US" smtClean="0"/>
              <a:t>Robot Position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081" y="5895789"/>
            <a:ext cx="1495666" cy="369332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Update States</a:t>
            </a:r>
            <a:endParaRPr lang="en-US" dirty="0"/>
          </a:p>
        </p:txBody>
      </p:sp>
      <p:cxnSp>
        <p:nvCxnSpPr>
          <p:cNvPr id="19" name="Elbow Connector 18"/>
          <p:cNvCxnSpPr>
            <a:stCxn id="12" idx="1"/>
            <a:endCxn id="7" idx="1"/>
          </p:cNvCxnSpPr>
          <p:nvPr/>
        </p:nvCxnSpPr>
        <p:spPr>
          <a:xfrm rot="10800000">
            <a:off x="1278081" y="3262265"/>
            <a:ext cx="12700" cy="1866515"/>
          </a:xfrm>
          <a:prstGeom prst="bentConnector3">
            <a:avLst>
              <a:gd name="adj1" fmla="val 1800000"/>
            </a:avLst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089264" y="1785198"/>
            <a:ext cx="792" cy="167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88472" y="2345820"/>
            <a:ext cx="792" cy="167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088472" y="2904686"/>
            <a:ext cx="792" cy="167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02715" y="3456802"/>
            <a:ext cx="792" cy="167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01923" y="4204435"/>
            <a:ext cx="792" cy="167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01923" y="4755840"/>
            <a:ext cx="792" cy="167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01923" y="5313445"/>
            <a:ext cx="0" cy="5697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01923" y="5459816"/>
            <a:ext cx="1051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sz="1200" i="1" dirty="0" smtClean="0"/>
              <a:t>ask complete</a:t>
            </a:r>
            <a:endParaRPr lang="en-US" sz="1200" i="1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238899" y="4065935"/>
            <a:ext cx="1294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</a:t>
            </a:r>
            <a:r>
              <a:rPr lang="en-US" sz="1200" i="1" dirty="0" smtClean="0"/>
              <a:t>ask </a:t>
            </a:r>
            <a:r>
              <a:rPr lang="en-US" sz="1200" b="1" dirty="0" smtClean="0"/>
              <a:t>not</a:t>
            </a:r>
            <a:r>
              <a:rPr lang="en-US" sz="1200" i="1" dirty="0" smtClean="0"/>
              <a:t> complete</a:t>
            </a:r>
            <a:endParaRPr lang="en-US" sz="1200" i="1" dirty="0"/>
          </a:p>
        </p:txBody>
      </p:sp>
      <p:grpSp>
        <p:nvGrpSpPr>
          <p:cNvPr id="71" name="Group 70"/>
          <p:cNvGrpSpPr/>
          <p:nvPr/>
        </p:nvGrpSpPr>
        <p:grpSpPr>
          <a:xfrm>
            <a:off x="3141989" y="1976488"/>
            <a:ext cx="4034586" cy="307777"/>
            <a:chOff x="3141989" y="1976488"/>
            <a:chExt cx="4034586" cy="307777"/>
          </a:xfrm>
        </p:grpSpPr>
        <p:sp>
          <p:nvSpPr>
            <p:cNvPr id="34" name="TextBox 33"/>
            <p:cNvSpPr txBox="1"/>
            <p:nvPr/>
          </p:nvSpPr>
          <p:spPr>
            <a:xfrm>
              <a:off x="4249299" y="1976488"/>
              <a:ext cx="2927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Interjoint</a:t>
              </a:r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joint-to-midpoint distances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141989" y="2133600"/>
              <a:ext cx="1138996" cy="79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2841770" y="2458518"/>
            <a:ext cx="5347188" cy="523220"/>
            <a:chOff x="2841770" y="2458518"/>
            <a:chExt cx="5347188" cy="523220"/>
          </a:xfrm>
        </p:grpSpPr>
        <p:sp>
          <p:nvSpPr>
            <p:cNvPr id="35" name="TextBox 34"/>
            <p:cNvSpPr txBox="1"/>
            <p:nvPr/>
          </p:nvSpPr>
          <p:spPr>
            <a:xfrm>
              <a:off x="4249299" y="2458518"/>
              <a:ext cx="39396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Spectral clustering (also defines a primary subspace for our points to lie on)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2" name="Straight Connector 41"/>
            <p:cNvCxnSpPr>
              <a:endCxn id="35" idx="1"/>
            </p:cNvCxnSpPr>
            <p:nvPr/>
          </p:nvCxnSpPr>
          <p:spPr>
            <a:xfrm>
              <a:off x="2841770" y="2714950"/>
              <a:ext cx="1407529" cy="51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562973" y="3646595"/>
            <a:ext cx="5022227" cy="523220"/>
            <a:chOff x="3562973" y="3646595"/>
            <a:chExt cx="5022227" cy="523220"/>
          </a:xfrm>
        </p:grpSpPr>
        <p:sp>
          <p:nvSpPr>
            <p:cNvPr id="36" name="TextBox 35"/>
            <p:cNvSpPr txBox="1"/>
            <p:nvPr/>
          </p:nvSpPr>
          <p:spPr>
            <a:xfrm>
              <a:off x="4249299" y="3646595"/>
              <a:ext cx="43359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Probabilistic* </a:t>
              </a:r>
              <a:r>
                <a:rPr lang="en-US" sz="14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kNN</a:t>
              </a:r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using historically labeled data and expected state-transition-paths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562973" y="3946143"/>
              <a:ext cx="70785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3673059" y="4879346"/>
            <a:ext cx="4515900" cy="523220"/>
            <a:chOff x="3673059" y="4879346"/>
            <a:chExt cx="4515900" cy="523220"/>
          </a:xfrm>
        </p:grpSpPr>
        <p:sp>
          <p:nvSpPr>
            <p:cNvPr id="38" name="TextBox 37"/>
            <p:cNvSpPr txBox="1"/>
            <p:nvPr/>
          </p:nvSpPr>
          <p:spPr>
            <a:xfrm>
              <a:off x="4249298" y="4879346"/>
              <a:ext cx="3939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Trajectory is predefined for a task – timing along the path is the variable of interest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3673059" y="5128779"/>
              <a:ext cx="58881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2854343" y="5857333"/>
            <a:ext cx="5334615" cy="523220"/>
            <a:chOff x="2854343" y="5857333"/>
            <a:chExt cx="5334615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4249297" y="5857333"/>
              <a:ext cx="3939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 new features onto the primary subspace </a:t>
              </a:r>
              <a:r>
                <a:rPr lang="en-US" sz="1400" i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redefine states for the particular task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2854343" y="6105167"/>
              <a:ext cx="1407529" cy="51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042472" y="4336181"/>
            <a:ext cx="4146488" cy="523220"/>
            <a:chOff x="4042472" y="4336181"/>
            <a:chExt cx="4146488" cy="523220"/>
          </a:xfrm>
        </p:grpSpPr>
        <p:sp>
          <p:nvSpPr>
            <p:cNvPr id="37" name="TextBox 36"/>
            <p:cNvSpPr txBox="1"/>
            <p:nvPr/>
          </p:nvSpPr>
          <p:spPr>
            <a:xfrm>
              <a:off x="4249299" y="4336181"/>
              <a:ext cx="3939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</a:t>
              </a:r>
              <a:r>
                <a:rPr lang="en-US" sz="1400" i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estimated position along expected state-transition-path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4042472" y="4571174"/>
              <a:ext cx="20682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53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Handover Classification Results – </a:t>
            </a:r>
            <a:br>
              <a:rPr lang="en-US" dirty="0" smtClean="0"/>
            </a:br>
            <a:r>
              <a:rPr lang="en-US" sz="2600" dirty="0" smtClean="0"/>
              <a:t>Base Video </a:t>
            </a:r>
            <a:endParaRPr lang="en-US" sz="2600" dirty="0"/>
          </a:p>
        </p:txBody>
      </p:sp>
      <p:pic>
        <p:nvPicPr>
          <p:cNvPr id="6" name="p2-3-secondtas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113" y="1492250"/>
            <a:ext cx="5981700" cy="4437063"/>
          </a:xfrm>
        </p:spPr>
      </p:pic>
    </p:spTree>
    <p:extLst>
      <p:ext uri="{BB962C8B-B14F-4D97-AF65-F5344CB8AC3E}">
        <p14:creationId xmlns:p14="http://schemas.microsoft.com/office/powerpoint/2010/main" val="25369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Watching Initial Handover</a:t>
            </a:r>
            <a:endParaRPr lang="en-US" dirty="0"/>
          </a:p>
        </p:txBody>
      </p:sp>
      <p:pic>
        <p:nvPicPr>
          <p:cNvPr id="4" name="hcidemojuly-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792" y="1295310"/>
            <a:ext cx="6329909" cy="47521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9792" y="5522467"/>
            <a:ext cx="6413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6CB01"/>
                </a:solidFill>
              </a:rPr>
              <a:t>[----2-</a:t>
            </a:r>
            <a:r>
              <a:rPr lang="en-US" dirty="0" smtClean="0">
                <a:solidFill>
                  <a:srgbClr val="C6CB01"/>
                </a:solidFill>
              </a:rPr>
              <a:t>---] </a:t>
            </a:r>
            <a:r>
              <a:rPr lang="en-US" dirty="0" smtClean="0"/>
              <a:t>[</a:t>
            </a:r>
            <a:r>
              <a:rPr lang="en-US" dirty="0"/>
              <a:t>1</a:t>
            </a:r>
            <a:r>
              <a:rPr lang="en-US" dirty="0" smtClean="0"/>
              <a:t>] </a:t>
            </a:r>
            <a:r>
              <a:rPr lang="en-US" dirty="0" smtClean="0">
                <a:solidFill>
                  <a:srgbClr val="C00000"/>
                </a:solidFill>
              </a:rPr>
              <a:t>[---------</a:t>
            </a:r>
            <a:r>
              <a:rPr lang="en-US" dirty="0">
                <a:solidFill>
                  <a:srgbClr val="C00000"/>
                </a:solidFill>
              </a:rPr>
              <a:t>0-</a:t>
            </a:r>
            <a:r>
              <a:rPr lang="en-US" dirty="0" smtClean="0">
                <a:solidFill>
                  <a:srgbClr val="C00000"/>
                </a:solidFill>
              </a:rPr>
              <a:t>--------] </a:t>
            </a:r>
            <a:r>
              <a:rPr lang="en-US" dirty="0" smtClean="0"/>
              <a:t>[</a:t>
            </a:r>
            <a:r>
              <a:rPr lang="en-US" dirty="0"/>
              <a:t>1</a:t>
            </a:r>
            <a:r>
              <a:rPr lang="en-US" dirty="0" smtClean="0"/>
              <a:t>] </a:t>
            </a:r>
            <a:r>
              <a:rPr lang="en-US" dirty="0" smtClean="0">
                <a:solidFill>
                  <a:srgbClr val="C6CB01"/>
                </a:solidFill>
              </a:rPr>
              <a:t>[------------</a:t>
            </a:r>
            <a:r>
              <a:rPr lang="en-US" dirty="0">
                <a:solidFill>
                  <a:srgbClr val="C6CB01"/>
                </a:solidFill>
              </a:rPr>
              <a:t>2-</a:t>
            </a:r>
            <a:r>
              <a:rPr lang="en-US" dirty="0" smtClean="0">
                <a:solidFill>
                  <a:srgbClr val="C6CB01"/>
                </a:solidFill>
              </a:rPr>
              <a:t>-----------] </a:t>
            </a:r>
            <a:r>
              <a:rPr lang="en-US" dirty="0" smtClean="0"/>
              <a:t>[-----</a:t>
            </a:r>
            <a:r>
              <a:rPr lang="en-US" dirty="0"/>
              <a:t>1-</a:t>
            </a:r>
            <a:r>
              <a:rPr lang="en-US" dirty="0" smtClean="0"/>
              <a:t>----]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5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Online State Classification vs. Ground Truth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(second handover task)</a:t>
            </a:r>
            <a:endParaRPr lang="en-US" sz="27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55358" y="1817980"/>
            <a:ext cx="6413863" cy="751364"/>
            <a:chOff x="355358" y="1817980"/>
            <a:chExt cx="6413863" cy="751364"/>
          </a:xfrm>
        </p:grpSpPr>
        <p:sp>
          <p:nvSpPr>
            <p:cNvPr id="6" name="Rectangle 5"/>
            <p:cNvSpPr/>
            <p:nvPr/>
          </p:nvSpPr>
          <p:spPr>
            <a:xfrm>
              <a:off x="355358" y="2200012"/>
              <a:ext cx="64138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6CB01"/>
                  </a:solidFill>
                </a:rPr>
                <a:t>[----2-</a:t>
              </a:r>
              <a:r>
                <a:rPr lang="en-US" dirty="0" smtClean="0">
                  <a:solidFill>
                    <a:srgbClr val="C6CB01"/>
                  </a:solidFill>
                </a:rPr>
                <a:t>---] </a:t>
              </a:r>
              <a:r>
                <a:rPr lang="en-US" dirty="0" smtClean="0"/>
                <a:t>[</a:t>
              </a:r>
              <a:r>
                <a:rPr lang="en-US" dirty="0"/>
                <a:t>1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00000"/>
                  </a:solidFill>
                </a:rPr>
                <a:t>[---------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--------] </a:t>
              </a:r>
              <a:r>
                <a:rPr lang="en-US" dirty="0" smtClean="0"/>
                <a:t>[</a:t>
              </a:r>
              <a:r>
                <a:rPr lang="en-US" dirty="0"/>
                <a:t>1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6CB01"/>
                  </a:solidFill>
                </a:rPr>
                <a:t>[------------</a:t>
              </a:r>
              <a:r>
                <a:rPr lang="en-US" dirty="0">
                  <a:solidFill>
                    <a:srgbClr val="C6CB01"/>
                  </a:solidFill>
                </a:rPr>
                <a:t>2-</a:t>
              </a:r>
              <a:r>
                <a:rPr lang="en-US" dirty="0" smtClean="0">
                  <a:solidFill>
                    <a:srgbClr val="C6CB01"/>
                  </a:solidFill>
                </a:rPr>
                <a:t>-----------] </a:t>
              </a:r>
              <a:r>
                <a:rPr lang="en-US" dirty="0" smtClean="0"/>
                <a:t>[-----</a:t>
              </a:r>
              <a:r>
                <a:rPr lang="en-US" dirty="0"/>
                <a:t>1-</a:t>
              </a:r>
              <a:r>
                <a:rPr lang="en-US" dirty="0" smtClean="0"/>
                <a:t>----]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1144" y="1817980"/>
              <a:ext cx="500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Initial Handover State-Transition Path (103 frames):</a:t>
              </a:r>
              <a:endParaRPr lang="en-US" i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9906" y="3018722"/>
            <a:ext cx="7833751" cy="691631"/>
            <a:chOff x="199906" y="3018722"/>
            <a:chExt cx="7833751" cy="691631"/>
          </a:xfrm>
        </p:grpSpPr>
        <p:sp>
          <p:nvSpPr>
            <p:cNvPr id="4" name="Rectangle 3"/>
            <p:cNvSpPr/>
            <p:nvPr/>
          </p:nvSpPr>
          <p:spPr>
            <a:xfrm>
              <a:off x="199906" y="3341021"/>
              <a:ext cx="78337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6CB01"/>
                  </a:solidFill>
                </a:rPr>
                <a:t>[-2-</a:t>
              </a:r>
              <a:r>
                <a:rPr lang="en-US" dirty="0" smtClean="0">
                  <a:solidFill>
                    <a:srgbClr val="C6CB01"/>
                  </a:solidFill>
                </a:rPr>
                <a:t>] </a:t>
              </a:r>
              <a:r>
                <a:rPr lang="en-US" dirty="0" smtClean="0"/>
                <a:t>[-</a:t>
              </a:r>
              <a:r>
                <a:rPr lang="en-US" dirty="0"/>
                <a:t>1-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00000"/>
                  </a:solidFill>
                </a:rPr>
                <a:t>[----------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---------] </a:t>
              </a:r>
              <a:r>
                <a:rPr lang="en-US" dirty="0" smtClean="0"/>
                <a:t>[</a:t>
              </a:r>
              <a:r>
                <a:rPr lang="en-US" dirty="0"/>
                <a:t>1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00000"/>
                  </a:solidFill>
                </a:rPr>
                <a:t>[---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--] </a:t>
              </a:r>
              <a:r>
                <a:rPr lang="en-US" dirty="0" smtClean="0"/>
                <a:t>[1] </a:t>
              </a:r>
              <a:r>
                <a:rPr lang="en-US" dirty="0" smtClean="0">
                  <a:solidFill>
                    <a:srgbClr val="C00000"/>
                  </a:solidFill>
                </a:rPr>
                <a:t>[</a:t>
              </a:r>
              <a:r>
                <a:rPr lang="en-US" dirty="0">
                  <a:solidFill>
                    <a:srgbClr val="C00000"/>
                  </a:solidFill>
                </a:rPr>
                <a:t>0</a:t>
              </a:r>
              <a:r>
                <a:rPr lang="en-US" dirty="0" smtClean="0">
                  <a:solidFill>
                    <a:srgbClr val="C00000"/>
                  </a:solidFill>
                </a:rPr>
                <a:t>] </a:t>
              </a:r>
              <a:r>
                <a:rPr lang="en-US" dirty="0" smtClean="0"/>
                <a:t>[</a:t>
              </a:r>
              <a:r>
                <a:rPr lang="en-US" dirty="0"/>
                <a:t>1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00000"/>
                  </a:solidFill>
                </a:rPr>
                <a:t>[--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-] </a:t>
              </a:r>
              <a:r>
                <a:rPr lang="en-US" dirty="0" smtClean="0">
                  <a:solidFill>
                    <a:srgbClr val="C6CB01"/>
                  </a:solidFill>
                </a:rPr>
                <a:t>[-----</a:t>
              </a:r>
              <a:r>
                <a:rPr lang="en-US" dirty="0">
                  <a:solidFill>
                    <a:srgbClr val="C6CB01"/>
                  </a:solidFill>
                </a:rPr>
                <a:t>2-</a:t>
              </a:r>
              <a:r>
                <a:rPr lang="en-US" dirty="0" smtClean="0">
                  <a:solidFill>
                    <a:srgbClr val="C6CB01"/>
                  </a:solidFill>
                </a:rPr>
                <a:t>----] </a:t>
              </a:r>
              <a:r>
                <a:rPr lang="en-US" dirty="0" smtClean="0">
                  <a:solidFill>
                    <a:srgbClr val="C00000"/>
                  </a:solidFill>
                </a:rPr>
                <a:t>[--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-] </a:t>
              </a:r>
              <a:r>
                <a:rPr lang="en-US" dirty="0" smtClean="0">
                  <a:solidFill>
                    <a:srgbClr val="C6CB01"/>
                  </a:solidFill>
                </a:rPr>
                <a:t>[--</a:t>
              </a:r>
              <a:r>
                <a:rPr lang="en-US" dirty="0">
                  <a:solidFill>
                    <a:srgbClr val="C6CB01"/>
                  </a:solidFill>
                </a:rPr>
                <a:t>2-</a:t>
              </a:r>
              <a:r>
                <a:rPr lang="en-US" dirty="0" smtClean="0">
                  <a:solidFill>
                    <a:srgbClr val="C6CB01"/>
                  </a:solidFill>
                </a:rPr>
                <a:t>-] </a:t>
              </a:r>
              <a:r>
                <a:rPr lang="en-US" dirty="0" smtClean="0"/>
                <a:t>[</a:t>
              </a:r>
              <a:r>
                <a:rPr lang="en-US" dirty="0"/>
                <a:t>1]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1144" y="3018722"/>
              <a:ext cx="608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Online State Classification of second task via </a:t>
              </a:r>
              <a:r>
                <a:rPr lang="en-US" i="1" dirty="0" err="1" smtClean="0"/>
                <a:t>kNN</a:t>
              </a:r>
              <a:r>
                <a:rPr lang="en-US" i="1" dirty="0" smtClean="0"/>
                <a:t> (147 frames):</a:t>
              </a:r>
              <a:endParaRPr lang="en-US" i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769221" y="3828253"/>
            <a:ext cx="1460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(corrected for noise)</a:t>
            </a:r>
            <a:endParaRPr lang="en-US" sz="1200"/>
          </a:p>
        </p:txBody>
      </p:sp>
      <p:grpSp>
        <p:nvGrpSpPr>
          <p:cNvPr id="24" name="Group 23"/>
          <p:cNvGrpSpPr/>
          <p:nvPr/>
        </p:nvGrpSpPr>
        <p:grpSpPr>
          <a:xfrm>
            <a:off x="363191" y="4460323"/>
            <a:ext cx="7507180" cy="753262"/>
            <a:chOff x="363191" y="4460323"/>
            <a:chExt cx="7507180" cy="753262"/>
          </a:xfrm>
        </p:grpSpPr>
        <p:sp>
          <p:nvSpPr>
            <p:cNvPr id="7" name="Rectangle 6"/>
            <p:cNvSpPr/>
            <p:nvPr/>
          </p:nvSpPr>
          <p:spPr>
            <a:xfrm>
              <a:off x="363191" y="4844253"/>
              <a:ext cx="75071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6CB01"/>
                  </a:solidFill>
                </a:rPr>
                <a:t>[----2-</a:t>
              </a:r>
              <a:r>
                <a:rPr lang="en-US" dirty="0" smtClean="0">
                  <a:solidFill>
                    <a:srgbClr val="C6CB01"/>
                  </a:solidFill>
                </a:rPr>
                <a:t>---] </a:t>
              </a:r>
              <a:r>
                <a:rPr lang="en-US" dirty="0" smtClean="0"/>
                <a:t>[-</a:t>
              </a:r>
              <a:r>
                <a:rPr lang="en-US" dirty="0"/>
                <a:t>1-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00000"/>
                  </a:solidFill>
                </a:rPr>
                <a:t>[----------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---------] </a:t>
              </a:r>
              <a:r>
                <a:rPr lang="en-US" dirty="0" smtClean="0"/>
                <a:t>[-</a:t>
              </a:r>
              <a:r>
                <a:rPr lang="en-US" dirty="0"/>
                <a:t>1-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6CB01"/>
                  </a:solidFill>
                </a:rPr>
                <a:t>[----------</a:t>
              </a:r>
              <a:r>
                <a:rPr lang="en-US" dirty="0">
                  <a:solidFill>
                    <a:srgbClr val="C6CB01"/>
                  </a:solidFill>
                </a:rPr>
                <a:t>2-</a:t>
              </a:r>
              <a:r>
                <a:rPr lang="en-US" dirty="0" smtClean="0">
                  <a:solidFill>
                    <a:srgbClr val="C6CB01"/>
                  </a:solidFill>
                </a:rPr>
                <a:t>---------] </a:t>
              </a:r>
              <a:r>
                <a:rPr lang="en-US" dirty="0" smtClean="0"/>
                <a:t>[-----</a:t>
              </a:r>
              <a:r>
                <a:rPr lang="en-US" dirty="0"/>
                <a:t>1-----]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1144" y="4460323"/>
              <a:ext cx="5435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Ground truth classification for second task (147 frames):</a:t>
              </a:r>
              <a:endParaRPr lang="en-US" i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2934" y="5574336"/>
            <a:ext cx="7404291" cy="691631"/>
            <a:chOff x="352934" y="5574336"/>
            <a:chExt cx="7404291" cy="691631"/>
          </a:xfrm>
        </p:grpSpPr>
        <p:sp>
          <p:nvSpPr>
            <p:cNvPr id="20" name="Rectangle 19"/>
            <p:cNvSpPr/>
            <p:nvPr/>
          </p:nvSpPr>
          <p:spPr>
            <a:xfrm>
              <a:off x="352934" y="5896635"/>
              <a:ext cx="64397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6CB01"/>
                  </a:solidFill>
                </a:rPr>
                <a:t>[----2-</a:t>
              </a:r>
              <a:r>
                <a:rPr lang="en-US" dirty="0" smtClean="0">
                  <a:solidFill>
                    <a:srgbClr val="C6CB01"/>
                  </a:solidFill>
                </a:rPr>
                <a:t>---] </a:t>
              </a:r>
              <a:r>
                <a:rPr lang="en-US" dirty="0" smtClean="0"/>
                <a:t>[-</a:t>
              </a:r>
              <a:r>
                <a:rPr lang="en-US" dirty="0"/>
                <a:t>1-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00000"/>
                  </a:solidFill>
                </a:rPr>
                <a:t>[----------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---------] </a:t>
              </a:r>
              <a:r>
                <a:rPr lang="en-US" dirty="0" smtClean="0"/>
                <a:t>[</a:t>
              </a:r>
              <a:r>
                <a:rPr lang="en-US" dirty="0"/>
                <a:t>1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6CB01"/>
                  </a:solidFill>
                </a:rPr>
                <a:t>[-----------</a:t>
              </a:r>
              <a:r>
                <a:rPr lang="en-US" dirty="0">
                  <a:solidFill>
                    <a:srgbClr val="C6CB01"/>
                  </a:solidFill>
                </a:rPr>
                <a:t>2-</a:t>
              </a:r>
              <a:r>
                <a:rPr lang="en-US" dirty="0" smtClean="0">
                  <a:solidFill>
                    <a:srgbClr val="C6CB01"/>
                  </a:solidFill>
                </a:rPr>
                <a:t>----------] </a:t>
              </a:r>
              <a:r>
                <a:rPr lang="en-US" dirty="0" smtClean="0"/>
                <a:t>[-----</a:t>
              </a:r>
              <a:r>
                <a:rPr lang="en-US" dirty="0"/>
                <a:t>1-----]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1144" y="5574336"/>
              <a:ext cx="7226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Updated State-Transition-Path after viewing both tasks and updating states:</a:t>
              </a:r>
              <a:endParaRPr lang="en-US" i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478" y="3521737"/>
            <a:ext cx="8084605" cy="613032"/>
            <a:chOff x="104504" y="3538387"/>
            <a:chExt cx="8084605" cy="613032"/>
          </a:xfrm>
        </p:grpSpPr>
        <p:sp>
          <p:nvSpPr>
            <p:cNvPr id="27" name="Rectangle 26"/>
            <p:cNvSpPr/>
            <p:nvPr/>
          </p:nvSpPr>
          <p:spPr>
            <a:xfrm>
              <a:off x="355358" y="3782087"/>
              <a:ext cx="78337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6CB01"/>
                  </a:solidFill>
                </a:rPr>
                <a:t>[-2-</a:t>
              </a:r>
              <a:r>
                <a:rPr lang="en-US" dirty="0" smtClean="0">
                  <a:solidFill>
                    <a:srgbClr val="C6CB01"/>
                  </a:solidFill>
                </a:rPr>
                <a:t>] </a:t>
              </a:r>
              <a:r>
                <a:rPr lang="en-US" dirty="0" smtClean="0"/>
                <a:t>[-</a:t>
              </a:r>
              <a:r>
                <a:rPr lang="en-US" dirty="0"/>
                <a:t>1-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00000"/>
                  </a:solidFill>
                </a:rPr>
                <a:t>[------------------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-----------------] </a:t>
              </a:r>
              <a:r>
                <a:rPr lang="en-US" dirty="0" smtClean="0">
                  <a:solidFill>
                    <a:srgbClr val="C6CB01"/>
                  </a:solidFill>
                </a:rPr>
                <a:t>[-----</a:t>
              </a:r>
              <a:r>
                <a:rPr lang="en-US" dirty="0">
                  <a:solidFill>
                    <a:srgbClr val="C6CB01"/>
                  </a:solidFill>
                </a:rPr>
                <a:t>2-</a:t>
              </a:r>
              <a:r>
                <a:rPr lang="en-US" dirty="0" smtClean="0">
                  <a:solidFill>
                    <a:srgbClr val="C6CB01"/>
                  </a:solidFill>
                </a:rPr>
                <a:t>----] </a:t>
              </a:r>
              <a:r>
                <a:rPr lang="en-US" dirty="0" smtClean="0">
                  <a:solidFill>
                    <a:srgbClr val="C00000"/>
                  </a:solidFill>
                </a:rPr>
                <a:t>[--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-] </a:t>
              </a:r>
              <a:r>
                <a:rPr lang="en-US" dirty="0" smtClean="0">
                  <a:solidFill>
                    <a:srgbClr val="C6CB01"/>
                  </a:solidFill>
                </a:rPr>
                <a:t>[--</a:t>
              </a:r>
              <a:r>
                <a:rPr lang="en-US" dirty="0">
                  <a:solidFill>
                    <a:srgbClr val="C6CB01"/>
                  </a:solidFill>
                </a:rPr>
                <a:t>2-</a:t>
              </a:r>
              <a:r>
                <a:rPr lang="en-US" dirty="0" smtClean="0">
                  <a:solidFill>
                    <a:srgbClr val="C6CB01"/>
                  </a:solidFill>
                </a:rPr>
                <a:t>-] </a:t>
              </a:r>
              <a:r>
                <a:rPr lang="en-US" dirty="0" smtClean="0"/>
                <a:t>[</a:t>
              </a:r>
              <a:r>
                <a:rPr lang="en-US" dirty="0"/>
                <a:t>1]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04504" y="3538387"/>
              <a:ext cx="8033657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Update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5358" y="1817980"/>
            <a:ext cx="6413863" cy="751364"/>
            <a:chOff x="355358" y="1817980"/>
            <a:chExt cx="6413863" cy="751364"/>
          </a:xfrm>
        </p:grpSpPr>
        <p:sp>
          <p:nvSpPr>
            <p:cNvPr id="7" name="Rectangle 6"/>
            <p:cNvSpPr/>
            <p:nvPr/>
          </p:nvSpPr>
          <p:spPr>
            <a:xfrm>
              <a:off x="355358" y="2200012"/>
              <a:ext cx="64138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6CB01"/>
                  </a:solidFill>
                </a:rPr>
                <a:t>[----2-</a:t>
              </a:r>
              <a:r>
                <a:rPr lang="en-US" dirty="0" smtClean="0">
                  <a:solidFill>
                    <a:srgbClr val="C6CB01"/>
                  </a:solidFill>
                </a:rPr>
                <a:t>---] </a:t>
              </a:r>
              <a:r>
                <a:rPr lang="en-US" dirty="0" smtClean="0"/>
                <a:t>[</a:t>
              </a:r>
              <a:r>
                <a:rPr lang="en-US" dirty="0"/>
                <a:t>1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00000"/>
                  </a:solidFill>
                </a:rPr>
                <a:t>[---------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--------] </a:t>
              </a:r>
              <a:r>
                <a:rPr lang="en-US" dirty="0" smtClean="0"/>
                <a:t>[</a:t>
              </a:r>
              <a:r>
                <a:rPr lang="en-US" dirty="0"/>
                <a:t>1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6CB01"/>
                  </a:solidFill>
                </a:rPr>
                <a:t>[------------</a:t>
              </a:r>
              <a:r>
                <a:rPr lang="en-US" dirty="0">
                  <a:solidFill>
                    <a:srgbClr val="C6CB01"/>
                  </a:solidFill>
                </a:rPr>
                <a:t>2-</a:t>
              </a:r>
              <a:r>
                <a:rPr lang="en-US" dirty="0" smtClean="0">
                  <a:solidFill>
                    <a:srgbClr val="C6CB01"/>
                  </a:solidFill>
                </a:rPr>
                <a:t>-----------] </a:t>
              </a:r>
              <a:r>
                <a:rPr lang="en-US" dirty="0" smtClean="0"/>
                <a:t>[-----</a:t>
              </a:r>
              <a:r>
                <a:rPr lang="en-US" dirty="0"/>
                <a:t>1-</a:t>
              </a:r>
              <a:r>
                <a:rPr lang="en-US" dirty="0" smtClean="0"/>
                <a:t>----]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144" y="1817980"/>
              <a:ext cx="3754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Initial Handover State-Transition Path:</a:t>
              </a:r>
              <a:endParaRPr lang="en-US" i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5358" y="2519705"/>
            <a:ext cx="7226081" cy="784376"/>
            <a:chOff x="352934" y="5896635"/>
            <a:chExt cx="7226081" cy="784376"/>
          </a:xfrm>
        </p:grpSpPr>
        <p:sp>
          <p:nvSpPr>
            <p:cNvPr id="10" name="Rectangle 9"/>
            <p:cNvSpPr/>
            <p:nvPr/>
          </p:nvSpPr>
          <p:spPr>
            <a:xfrm>
              <a:off x="352934" y="5896635"/>
              <a:ext cx="64397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6CB01"/>
                  </a:solidFill>
                </a:rPr>
                <a:t>[----2-</a:t>
              </a:r>
              <a:r>
                <a:rPr lang="en-US" dirty="0" smtClean="0">
                  <a:solidFill>
                    <a:srgbClr val="C6CB01"/>
                  </a:solidFill>
                </a:rPr>
                <a:t>---] </a:t>
              </a:r>
              <a:r>
                <a:rPr lang="en-US" dirty="0" smtClean="0"/>
                <a:t>[-</a:t>
              </a:r>
              <a:r>
                <a:rPr lang="en-US" dirty="0"/>
                <a:t>1-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00000"/>
                  </a:solidFill>
                </a:rPr>
                <a:t>[----------</a:t>
              </a:r>
              <a:r>
                <a:rPr lang="en-US" dirty="0">
                  <a:solidFill>
                    <a:srgbClr val="C00000"/>
                  </a:solidFill>
                </a:rPr>
                <a:t>0-</a:t>
              </a:r>
              <a:r>
                <a:rPr lang="en-US" dirty="0" smtClean="0">
                  <a:solidFill>
                    <a:srgbClr val="C00000"/>
                  </a:solidFill>
                </a:rPr>
                <a:t>---------] </a:t>
              </a:r>
              <a:r>
                <a:rPr lang="en-US" dirty="0" smtClean="0"/>
                <a:t>[</a:t>
              </a:r>
              <a:r>
                <a:rPr lang="en-US" dirty="0"/>
                <a:t>1</a:t>
              </a:r>
              <a:r>
                <a:rPr lang="en-US" dirty="0" smtClean="0"/>
                <a:t>] </a:t>
              </a:r>
              <a:r>
                <a:rPr lang="en-US" dirty="0" smtClean="0">
                  <a:solidFill>
                    <a:srgbClr val="C6CB01"/>
                  </a:solidFill>
                </a:rPr>
                <a:t>[-----------</a:t>
              </a:r>
              <a:r>
                <a:rPr lang="en-US" dirty="0">
                  <a:solidFill>
                    <a:srgbClr val="C6CB01"/>
                  </a:solidFill>
                </a:rPr>
                <a:t>2-</a:t>
              </a:r>
              <a:r>
                <a:rPr lang="en-US" dirty="0" smtClean="0">
                  <a:solidFill>
                    <a:srgbClr val="C6CB01"/>
                  </a:solidFill>
                </a:rPr>
                <a:t>----------] </a:t>
              </a:r>
              <a:r>
                <a:rPr lang="en-US" dirty="0" smtClean="0"/>
                <a:t>[-----</a:t>
              </a:r>
              <a:r>
                <a:rPr lang="en-US" dirty="0"/>
                <a:t>1-----]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2934" y="6311679"/>
              <a:ext cx="7226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Updated State-Transition-Path after viewing both tasks and updating states: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737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Probabilistics</a:t>
            </a:r>
            <a:r>
              <a:rPr lang="en-US" dirty="0" smtClean="0"/>
              <a:t>, Robot </a:t>
            </a:r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Probabilistics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Mixed Rayleigh distribution to scale the counts of nearest neighbors coming from </a:t>
            </a:r>
            <a:r>
              <a:rPr lang="en-US" dirty="0" err="1" smtClean="0"/>
              <a:t>kNN</a:t>
            </a:r>
            <a:r>
              <a:rPr lang="en-US" dirty="0" smtClean="0"/>
              <a:t> to prefer states that correspond to the expected state-transition-path.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Issues related to scaling, moving to new states, number of nearest neighbors to consider</a:t>
            </a:r>
            <a:r>
              <a:rPr lang="is-IS" dirty="0" smtClean="0"/>
              <a:t>…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888" y="3191774"/>
            <a:ext cx="4130692" cy="31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232254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Vrep</a:t>
            </a:r>
            <a:r>
              <a:rPr lang="en-US" dirty="0" smtClean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collaborative tasks could be good to test generalizability?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37" y="3118031"/>
            <a:ext cx="330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Prior </a:t>
            </a:r>
            <a:r>
              <a:rPr lang="en-US" sz="2400" dirty="0" smtClean="0"/>
              <a:t>Work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Current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Next </a:t>
            </a:r>
            <a:r>
              <a:rPr lang="en-US" sz="2400" dirty="0" smtClean="0"/>
              <a:t>Steps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845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define states?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525337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Spectral Clustering </a:t>
            </a:r>
            <a:r>
              <a:rPr lang="en-US" dirty="0" smtClean="0"/>
              <a:t>– unsupervised learning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1" y="2357803"/>
            <a:ext cx="5837796" cy="3372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96390"/>
            <a:ext cx="55398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/>
              <a:t>Image credit: https://charlesmartin14.wordpress.com/2012/10/09/spectral-clustering/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66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Spectral Clustering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525337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Input:</a:t>
            </a:r>
            <a:r>
              <a:rPr lang="en-US" dirty="0" smtClean="0"/>
              <a:t> </a:t>
            </a:r>
            <a:r>
              <a:rPr lang="en-US" b="1" dirty="0" smtClean="0"/>
              <a:t>X</a:t>
            </a:r>
            <a:r>
              <a:rPr lang="en-US" dirty="0" smtClean="0"/>
              <a:t> = (</a:t>
            </a:r>
            <a:r>
              <a:rPr lang="en-US" i="1" dirty="0" smtClean="0"/>
              <a:t>n x p</a:t>
            </a:r>
            <a:r>
              <a:rPr lang="en-US" dirty="0" smtClean="0"/>
              <a:t>) feature array, </a:t>
            </a:r>
            <a:r>
              <a:rPr lang="en-US" b="1" dirty="0" err="1" smtClean="0"/>
              <a:t>knn</a:t>
            </a:r>
            <a:r>
              <a:rPr lang="en-US" dirty="0" smtClean="0"/>
              <a:t> = # nearest neighbors, </a:t>
            </a:r>
            <a:r>
              <a:rPr lang="en-US" b="1" dirty="0" smtClean="0"/>
              <a:t>k</a:t>
            </a:r>
            <a:r>
              <a:rPr lang="en-US" dirty="0" smtClean="0"/>
              <a:t> = number of clusters, </a:t>
            </a:r>
            <a:r>
              <a:rPr lang="en-US" b="1" dirty="0" smtClean="0"/>
              <a:t>d</a:t>
            </a:r>
            <a:r>
              <a:rPr lang="en-US" dirty="0" smtClean="0"/>
              <a:t> = embedding dimension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Output:</a:t>
            </a:r>
            <a:r>
              <a:rPr lang="en-US" dirty="0" smtClean="0"/>
              <a:t> </a:t>
            </a:r>
            <a:r>
              <a:rPr lang="en-US" b="1" dirty="0" smtClean="0"/>
              <a:t>Z</a:t>
            </a:r>
            <a:r>
              <a:rPr lang="en-US" dirty="0" smtClean="0"/>
              <a:t> = (n x 1) group labels, </a:t>
            </a:r>
            <a:r>
              <a:rPr lang="en-US" b="1" dirty="0" smtClean="0"/>
              <a:t>C</a:t>
            </a:r>
            <a:r>
              <a:rPr lang="en-US" dirty="0" smtClean="0"/>
              <a:t> = (k x d) locations of group centers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b="1" dirty="0" smtClean="0"/>
              <a:t>W</a:t>
            </a:r>
            <a:r>
              <a:rPr lang="en-US" dirty="0" smtClean="0"/>
              <a:t>, Similarity Matrix from </a:t>
            </a:r>
            <a:r>
              <a:rPr lang="en-US" b="1" dirty="0" smtClean="0"/>
              <a:t>X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b="1" dirty="0" smtClean="0"/>
              <a:t>D</a:t>
            </a:r>
            <a:r>
              <a:rPr lang="en-US" dirty="0" smtClean="0"/>
              <a:t>, the Degree Matrix from </a:t>
            </a:r>
            <a:r>
              <a:rPr lang="en-US" b="1" dirty="0" smtClean="0"/>
              <a:t>W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b="1" dirty="0" smtClean="0"/>
              <a:t>L</a:t>
            </a:r>
            <a:r>
              <a:rPr lang="en-US" dirty="0" smtClean="0"/>
              <a:t>, the </a:t>
            </a:r>
            <a:r>
              <a:rPr lang="en-US" dirty="0" err="1" smtClean="0"/>
              <a:t>Laplacian</a:t>
            </a:r>
            <a:r>
              <a:rPr lang="en-US" dirty="0" smtClean="0"/>
              <a:t> Matrix from </a:t>
            </a:r>
            <a:r>
              <a:rPr lang="en-US" b="1" dirty="0" smtClean="0"/>
              <a:t>W </a:t>
            </a:r>
            <a:r>
              <a:rPr lang="en-US" dirty="0" smtClean="0"/>
              <a:t>and </a:t>
            </a:r>
            <a:r>
              <a:rPr lang="en-US" b="1" dirty="0" smtClean="0"/>
              <a:t>D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Compute SVD of </a:t>
            </a:r>
            <a:r>
              <a:rPr lang="en-US" b="1" dirty="0" smtClean="0"/>
              <a:t>L </a:t>
            </a:r>
            <a:r>
              <a:rPr lang="en-US" dirty="0" smtClean="0"/>
              <a:t>(one or more singular values will be </a:t>
            </a:r>
            <a:r>
              <a:rPr lang="en-US" b="1" dirty="0" smtClean="0"/>
              <a:t>0</a:t>
            </a:r>
            <a:r>
              <a:rPr lang="en-US" dirty="0" smtClean="0"/>
              <a:t>)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Using the basis vectors associated with the </a:t>
            </a:r>
            <a:r>
              <a:rPr lang="en-US" b="1" dirty="0" smtClean="0"/>
              <a:t>d </a:t>
            </a:r>
            <a:r>
              <a:rPr lang="en-US" dirty="0" smtClean="0"/>
              <a:t>smallest singular values, use </a:t>
            </a:r>
            <a:r>
              <a:rPr lang="en-US" dirty="0" err="1" smtClean="0"/>
              <a:t>kmeans</a:t>
            </a:r>
            <a:r>
              <a:rPr lang="en-US" dirty="0" smtClean="0"/>
              <a:t>++ to return the </a:t>
            </a:r>
            <a:r>
              <a:rPr lang="en-US" b="1" dirty="0" smtClean="0"/>
              <a:t>Z </a:t>
            </a:r>
            <a:r>
              <a:rPr lang="en-US" dirty="0" smtClean="0"/>
              <a:t>and </a:t>
            </a:r>
            <a:r>
              <a:rPr lang="en-US" b="1" dirty="0" smtClean="0"/>
              <a:t>C</a:t>
            </a:r>
            <a:r>
              <a:rPr lang="en-US" dirty="0" smtClean="0"/>
              <a:t>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78181" y="3035943"/>
                <a:ext cx="4355423" cy="449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l-GR" sz="1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l-GR" sz="160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l-GR" sz="160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l-GR" sz="160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600" b="0" i="1" smtClean="0">
                        <a:latin typeface="Cambria Math" charset="0"/>
                      </a:rPr>
                      <m:t> </m:t>
                    </m:r>
                    <m:r>
                      <a:rPr lang="en-US" sz="16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for </a:t>
                </a:r>
                <a:r>
                  <a:rPr lang="en-US" sz="1600" b="1" dirty="0" err="1" smtClean="0"/>
                  <a:t>knn</a:t>
                </a:r>
                <a:r>
                  <a:rPr lang="en-US" sz="1600" b="1" dirty="0" smtClean="0"/>
                  <a:t> </a:t>
                </a:r>
                <a:r>
                  <a:rPr lang="en-US" sz="1600" dirty="0" smtClean="0"/>
                  <a:t>largest </a:t>
                </a:r>
                <a:r>
                  <a:rPr lang="en-US" sz="1600" i="1" dirty="0" smtClean="0"/>
                  <a:t>j </a:t>
                </a:r>
                <a:r>
                  <a:rPr lang="en-US" sz="1600" dirty="0" smtClean="0"/>
                  <a:t>in row </a:t>
                </a:r>
                <a:r>
                  <a:rPr lang="en-US" sz="1600" i="1" dirty="0" err="1" smtClean="0"/>
                  <a:t>i</a:t>
                </a:r>
                <a:r>
                  <a:rPr lang="en-US" sz="1600" i="1" dirty="0" smtClean="0"/>
                  <a:t>, </a:t>
                </a:r>
                <a:r>
                  <a:rPr lang="en-US" sz="1600" b="1" dirty="0" smtClean="0"/>
                  <a:t>0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o.w</a:t>
                </a:r>
                <a:r>
                  <a:rPr lang="en-US" sz="1600" dirty="0" smtClean="0"/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181" y="3035943"/>
                <a:ext cx="4355423" cy="449675"/>
              </a:xfrm>
              <a:prstGeom prst="rect">
                <a:avLst/>
              </a:prstGeom>
              <a:blipFill rotWithShape="0">
                <a:blip r:embed="rId2"/>
                <a:stretch>
                  <a:fillRect t="-44595" b="-8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78181" y="3992523"/>
                <a:ext cx="1569660" cy="367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sz="16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	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181" y="3992523"/>
                <a:ext cx="1569660" cy="367280"/>
              </a:xfrm>
              <a:prstGeom prst="rect">
                <a:avLst/>
              </a:prstGeom>
              <a:blipFill rotWithShape="0">
                <a:blip r:embed="rId3"/>
                <a:stretch>
                  <a:fillRect t="-100000" b="-15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78181" y="4860476"/>
                <a:ext cx="156966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</a:rPr>
                      <m:t>𝐿</m:t>
                    </m:r>
                    <m:r>
                      <a:rPr lang="en-US" sz="1600" i="1">
                        <a:latin typeface="Cambria Math" charset="0"/>
                      </a:rPr>
                      <m:t>=</m:t>
                    </m:r>
                    <m:r>
                      <a:rPr lang="en-US" sz="1600" b="0" i="1" smtClean="0">
                        <a:latin typeface="Cambria Math" charset="0"/>
                      </a:rPr>
                      <m:t>𝐷</m:t>
                    </m:r>
                    <m:r>
                      <a:rPr lang="en-US" sz="1600" b="0" i="1" smtClean="0">
                        <a:latin typeface="Cambria Math" charset="0"/>
                      </a:rPr>
                      <m:t>−</m:t>
                    </m:r>
                    <m:r>
                      <a:rPr lang="en-US" sz="1600" b="0" i="1" smtClean="0">
                        <a:latin typeface="Cambria Math" charset="0"/>
                      </a:rPr>
                      <m:t>𝑊</m:t>
                    </m:r>
                    <m:r>
                      <a:rPr lang="en-US" sz="16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	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181" y="4860476"/>
                <a:ext cx="1569660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87500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6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Handovers by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01" y="2494602"/>
            <a:ext cx="4901666" cy="3676250"/>
          </a:xfrm>
        </p:spPr>
      </p:pic>
      <p:sp>
        <p:nvSpPr>
          <p:cNvPr id="5" name="TextBox 4"/>
          <p:cNvSpPr txBox="1"/>
          <p:nvPr/>
        </p:nvSpPr>
        <p:spPr>
          <a:xfrm>
            <a:off x="702792" y="1510115"/>
            <a:ext cx="7243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Looks for minimum distance between hand pairs along with low velocity and high acceleration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9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Basis / State Definition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16" y="1993239"/>
            <a:ext cx="3787236" cy="2860319"/>
          </a:xfrm>
        </p:spPr>
      </p:pic>
      <p:sp>
        <p:nvSpPr>
          <p:cNvPr id="5" name="TextBox 4"/>
          <p:cNvSpPr txBox="1"/>
          <p:nvPr/>
        </p:nvSpPr>
        <p:spPr>
          <a:xfrm>
            <a:off x="702791" y="1237805"/>
            <a:ext cx="696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three different handover paths projected onto the primary 1D basis scaled to the same total time.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4962662"/>
            <a:ext cx="7550331" cy="15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Updates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1" y="1491809"/>
            <a:ext cx="7138886" cy="650500"/>
          </a:xfrm>
        </p:spPr>
        <p:txBody>
          <a:bodyPr/>
          <a:lstStyle/>
          <a:p>
            <a:r>
              <a:rPr lang="en-US" dirty="0" smtClean="0"/>
              <a:t>New states are added if they meet some threshold dependent on the number of points within </a:t>
            </a:r>
            <a:r>
              <a:rPr lang="en-US" smtClean="0"/>
              <a:t>each potential state.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7" y="2231182"/>
            <a:ext cx="5486204" cy="41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what makes good human-robot handovers.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6824" y="4114130"/>
            <a:ext cx="712088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Chien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-Ming Huang, Maya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Cakmak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Bilge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Mutlu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“Adaptive Coordination Strategies for Human-Robot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Handovers”. </a:t>
            </a:r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Robotics: Science and Systems XI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2015.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Process </a:t>
            </a:r>
            <a:r>
              <a:rPr lang="en-US" dirty="0" smtClean="0"/>
              <a:t>–</a:t>
            </a:r>
            <a:br>
              <a:rPr lang="en-US" dirty="0" smtClean="0"/>
            </a:br>
            <a:r>
              <a:rPr lang="en-US" sz="2500" dirty="0" smtClean="0"/>
              <a:t>Handover with High Task Load </a:t>
            </a:r>
            <a:endParaRPr lang="en-US" dirty="0"/>
          </a:p>
        </p:txBody>
      </p:sp>
      <p:pic>
        <p:nvPicPr>
          <p:cNvPr id="10" name="p5-3-cropp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891" y="1622622"/>
            <a:ext cx="5945578" cy="43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</a:t>
            </a:r>
            <a:r>
              <a:rPr lang="en-US" dirty="0" smtClean="0"/>
              <a:t>–</a:t>
            </a:r>
            <a:br>
              <a:rPr lang="en-US" dirty="0" smtClean="0"/>
            </a:br>
            <a:r>
              <a:rPr lang="en-US" sz="2700" dirty="0" smtClean="0"/>
              <a:t>States are hand labeled and used as training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66" y="2902704"/>
            <a:ext cx="3699164" cy="193420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405066" y="2524308"/>
            <a:ext cx="3304901" cy="2465632"/>
            <a:chOff x="985652" y="2026396"/>
            <a:chExt cx="5922237" cy="4418304"/>
          </a:xfrm>
        </p:grpSpPr>
        <p:sp>
          <p:nvSpPr>
            <p:cNvPr id="6" name="TextBox 5"/>
            <p:cNvSpPr txBox="1"/>
            <p:nvPr/>
          </p:nvSpPr>
          <p:spPr>
            <a:xfrm>
              <a:off x="985652" y="2026396"/>
              <a:ext cx="979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1. Reach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56694" y="2026396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  <a:r>
                <a:rPr lang="en-US" dirty="0" smtClean="0">
                  <a:solidFill>
                    <a:srgbClr val="C00000"/>
                  </a:solidFill>
                </a:rPr>
                <a:t>. Retrieve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24123" y="2026396"/>
              <a:ext cx="82862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  <a:r>
                <a:rPr lang="en-US" smtClean="0">
                  <a:solidFill>
                    <a:srgbClr val="C00000"/>
                  </a:solidFill>
                </a:rPr>
                <a:t>. </a:t>
              </a:r>
              <a:r>
                <a:rPr lang="en-US" dirty="0" smtClean="0">
                  <a:solidFill>
                    <a:srgbClr val="C00000"/>
                  </a:solidFill>
                </a:rPr>
                <a:t>Give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652" y="6053327"/>
              <a:ext cx="132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  <a:r>
                <a:rPr lang="en-US" dirty="0" smtClean="0">
                  <a:solidFill>
                    <a:srgbClr val="C00000"/>
                  </a:solidFill>
                </a:rPr>
                <a:t>. Handover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56694" y="6053327"/>
              <a:ext cx="1085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5. Retract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7745" y="6075367"/>
              <a:ext cx="76014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6. Idle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71764" y="2134194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Giver States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1" y="2863276"/>
            <a:ext cx="3651085" cy="18732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26256" y="2492202"/>
            <a:ext cx="3334928" cy="2464656"/>
            <a:chOff x="1411240" y="2026396"/>
            <a:chExt cx="5676057" cy="4396263"/>
          </a:xfrm>
        </p:grpSpPr>
        <p:sp>
          <p:nvSpPr>
            <p:cNvPr id="15" name="TextBox 14"/>
            <p:cNvSpPr txBox="1"/>
            <p:nvPr/>
          </p:nvSpPr>
          <p:spPr>
            <a:xfrm>
              <a:off x="1489530" y="2026396"/>
              <a:ext cx="829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1. Take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56694" y="2026396"/>
              <a:ext cx="132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  <a:r>
                <a:rPr lang="en-US" dirty="0" smtClean="0">
                  <a:solidFill>
                    <a:srgbClr val="C00000"/>
                  </a:solidFill>
                </a:rPr>
                <a:t>. Handover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97547" y="2046595"/>
              <a:ext cx="1189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  <a:r>
                <a:rPr lang="en-US" dirty="0" smtClean="0">
                  <a:solidFill>
                    <a:srgbClr val="C00000"/>
                  </a:solidFill>
                </a:rPr>
                <a:t>. Retrieve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11240" y="6053327"/>
              <a:ext cx="907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  <a:r>
                <a:rPr lang="en-US" dirty="0" smtClean="0">
                  <a:solidFill>
                    <a:srgbClr val="C00000"/>
                  </a:solidFill>
                </a:rPr>
                <a:t>. Place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56694" y="6053327"/>
              <a:ext cx="1085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5. Retract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10234" y="605332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6. Idle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6256" y="2134194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Receiver </a:t>
            </a:r>
            <a:r>
              <a:rPr lang="en-US" b="1" dirty="0" smtClean="0">
                <a:solidFill>
                  <a:srgbClr val="C00000"/>
                </a:solidFill>
              </a:rPr>
              <a:t>States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114800" y="1685012"/>
            <a:ext cx="0" cy="3915685"/>
          </a:xfrm>
          <a:prstGeom prst="line">
            <a:avLst/>
          </a:prstGeom>
          <a:ln w="571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– </a:t>
            </a:r>
            <a:br>
              <a:rPr lang="en-US" dirty="0" smtClean="0"/>
            </a:br>
            <a:r>
              <a:rPr lang="en-US" sz="2600" dirty="0" smtClean="0"/>
              <a:t>Setup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950026" y="1615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702791" y="1491808"/>
            <a:ext cx="7138886" cy="483773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Three</a:t>
            </a:r>
            <a:r>
              <a:rPr lang="en-US" dirty="0" smtClean="0"/>
              <a:t> handover strategies: </a:t>
            </a:r>
            <a:r>
              <a:rPr lang="en-US" b="1" i="1" dirty="0" smtClean="0"/>
              <a:t>proactive, reactive, adaptive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Two</a:t>
            </a:r>
            <a:r>
              <a:rPr lang="en-US" dirty="0" smtClean="0"/>
              <a:t> tasks loads: </a:t>
            </a:r>
            <a:r>
              <a:rPr lang="en-US" b="1" i="1" dirty="0" smtClean="0"/>
              <a:t>low, 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61348" y="6757253"/>
            <a:ext cx="253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During these </a:t>
            </a:r>
            <a:r>
              <a:rPr lang="en-US" b="1" dirty="0" smtClean="0">
                <a:solidFill>
                  <a:schemeClr val="bg1"/>
                </a:solidFill>
              </a:rPr>
              <a:t>Giver</a:t>
            </a:r>
            <a:r>
              <a:rPr lang="en-US" dirty="0" smtClean="0">
                <a:solidFill>
                  <a:schemeClr val="bg1"/>
                </a:solidFill>
              </a:rPr>
              <a:t> states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6" y="2219697"/>
            <a:ext cx="6283703" cy="41914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5522" y="3541345"/>
            <a:ext cx="12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Robot </a:t>
            </a:r>
            <a:r>
              <a:rPr lang="en-US" b="1" i="1" smtClean="0">
                <a:solidFill>
                  <a:schemeClr val="bg1"/>
                </a:solidFill>
              </a:rPr>
              <a:t>giver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0497" y="296232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Human </a:t>
            </a:r>
            <a:r>
              <a:rPr lang="en-US" b="1" i="1" smtClean="0">
                <a:solidFill>
                  <a:schemeClr val="bg1"/>
                </a:solidFill>
              </a:rPr>
              <a:t>receiver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98709" y="5109833"/>
            <a:ext cx="212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Recognition Camera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(Kinect)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5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Coordination Strategies</a:t>
            </a:r>
            <a:endParaRPr lang="en-US" dirty="0"/>
          </a:p>
        </p:txBody>
      </p:sp>
      <p:pic>
        <p:nvPicPr>
          <p:cNvPr id="4" name="coordination-stra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971" y="1391061"/>
            <a:ext cx="7528956" cy="4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8313" y="1698171"/>
            <a:ext cx="7886907" cy="4619502"/>
          </a:xfrm>
          <a:prstGeom prst="round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78000">
                <a:srgbClr val="E1D3B6">
                  <a:alpha val="20000"/>
                </a:srgbClr>
              </a:gs>
              <a:gs pos="97000">
                <a:srgbClr val="E1D7AC">
                  <a:alpha val="0"/>
                </a:srgbClr>
              </a:gs>
              <a:gs pos="91000">
                <a:srgbClr val="E1D7AC">
                  <a:alpha val="3000"/>
                </a:srgbClr>
              </a:gs>
              <a:gs pos="49000">
                <a:srgbClr val="B51709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 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With an adaptive robot model</a:t>
            </a:r>
            <a:r>
              <a:rPr lang="is-IS" sz="2400" dirty="0" smtClean="0"/>
              <a:t>…</a:t>
            </a:r>
            <a:r>
              <a:rPr lang="en-US" sz="2400" dirty="0" smtClean="0"/>
              <a:t> </a:t>
            </a:r>
          </a:p>
          <a:p>
            <a:pPr marL="1028700" lvl="1">
              <a:buFont typeface="Arial" charset="0"/>
              <a:buChar char="•"/>
            </a:pPr>
            <a:r>
              <a:rPr lang="en-US" sz="1600" b="1" dirty="0"/>
              <a:t>User experience</a:t>
            </a:r>
            <a:r>
              <a:rPr lang="en-US" sz="1600" dirty="0"/>
              <a:t> is </a:t>
            </a:r>
            <a:r>
              <a:rPr lang="en-US" sz="1600" b="1" dirty="0"/>
              <a:t>optimized </a:t>
            </a:r>
          </a:p>
          <a:p>
            <a:pPr marL="1028700" lvl="1">
              <a:buFont typeface="Arial" charset="0"/>
              <a:buChar char="•"/>
            </a:pPr>
            <a:r>
              <a:rPr lang="en-US" sz="1600" b="1" dirty="0"/>
              <a:t>Performance </a:t>
            </a:r>
            <a:r>
              <a:rPr lang="en-US" sz="1600" dirty="0"/>
              <a:t>is </a:t>
            </a:r>
            <a:r>
              <a:rPr lang="en-US" sz="1600" b="1" dirty="0"/>
              <a:t>negatively affected </a:t>
            </a:r>
            <a:r>
              <a:rPr lang="en-US" sz="1600" dirty="0"/>
              <a:t>(compared to proactive model</a:t>
            </a:r>
            <a:r>
              <a:rPr lang="en-US" sz="1600" dirty="0" smtClean="0"/>
              <a:t>)</a:t>
            </a: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Tradeoff between UX and Performance seems worth it</a:t>
            </a:r>
          </a:p>
          <a:p>
            <a:pPr marL="1028700" lvl="1">
              <a:buFont typeface="Arial" charset="0"/>
              <a:buChar char="•"/>
            </a:pPr>
            <a:endParaRPr 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94" y="4047362"/>
            <a:ext cx="3478063" cy="1798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8" y="4007922"/>
            <a:ext cx="3443203" cy="187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41" y="5928899"/>
            <a:ext cx="1141268" cy="2766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5284" y="3854033"/>
            <a:ext cx="1750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</a:rPr>
              <a:t>Team Performance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4131" y="3854033"/>
            <a:ext cx="156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</a:rPr>
              <a:t>User Experience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71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Limitations!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Results required </a:t>
            </a:r>
            <a:r>
              <a:rPr lang="en-US" sz="2400" b="1" dirty="0" smtClean="0"/>
              <a:t>extensive manual effort </a:t>
            </a:r>
            <a:r>
              <a:rPr lang="en-US" sz="2400" dirty="0" smtClean="0"/>
              <a:t>acquiring / labeling training data.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Defined </a:t>
            </a:r>
            <a:r>
              <a:rPr lang="en-US" sz="2400" b="1" dirty="0" smtClean="0"/>
              <a:t>states are not generalizable </a:t>
            </a:r>
            <a:r>
              <a:rPr lang="en-US" sz="2400" dirty="0" smtClean="0"/>
              <a:t>to other collaborative tasks. 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40732" y="3597377"/>
            <a:ext cx="4100945" cy="2331522"/>
            <a:chOff x="2715491" y="3127664"/>
            <a:chExt cx="4835236" cy="2705594"/>
          </a:xfrm>
        </p:grpSpPr>
        <p:sp>
          <p:nvSpPr>
            <p:cNvPr id="4" name="Oval 3"/>
            <p:cNvSpPr/>
            <p:nvPr/>
          </p:nvSpPr>
          <p:spPr>
            <a:xfrm>
              <a:off x="4049485" y="3127664"/>
              <a:ext cx="2006930" cy="105690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Grab object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543797" y="4776354"/>
              <a:ext cx="2006930" cy="105690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Math problem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715491" y="4776354"/>
              <a:ext cx="2006930" cy="105690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Place object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5973288" y="4101440"/>
              <a:ext cx="368135" cy="546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4781797" y="5304806"/>
              <a:ext cx="68085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3865417" y="4101440"/>
              <a:ext cx="385949" cy="546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7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PP1_UW_intr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_Intro_facts_MAC" id="{934E64AD-7881-2747-A21D-37CF48AF9E8F}" vid="{D7D58D41-9B51-1349-9400-9CFB285A76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UW_Intro_facts_MAC</Template>
  <TotalTime>6149</TotalTime>
  <Words>2047</Words>
  <Application>Microsoft Macintosh PowerPoint</Application>
  <PresentationFormat>On-screen Show (4:3)</PresentationFormat>
  <Paragraphs>194</Paragraphs>
  <Slides>24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Cambria Math</vt:lpstr>
      <vt:lpstr>Georgia</vt:lpstr>
      <vt:lpstr>Times New Roman</vt:lpstr>
      <vt:lpstr>Arial</vt:lpstr>
      <vt:lpstr>UW_PP1_UW_intro</vt:lpstr>
      <vt:lpstr>Automation of Human-Robot Collaboration</vt:lpstr>
      <vt:lpstr>Overview</vt:lpstr>
      <vt:lpstr>Prior Work</vt:lpstr>
      <vt:lpstr>Modeling Process – Handover with High Task Load </vt:lpstr>
      <vt:lpstr>Modeling – States are hand labeled and used as training data </vt:lpstr>
      <vt:lpstr>Implementation –  Setup</vt:lpstr>
      <vt:lpstr>Coordination Strategies</vt:lpstr>
      <vt:lpstr>Evaluation </vt:lpstr>
      <vt:lpstr>Big Limitations!</vt:lpstr>
      <vt:lpstr>Current Progress</vt:lpstr>
      <vt:lpstr>Algorithm Overview</vt:lpstr>
      <vt:lpstr>Handover Classification Results –  Base Video </vt:lpstr>
      <vt:lpstr>After Watching Initial Handover</vt:lpstr>
      <vt:lpstr>Online State Classification vs. Ground Truth (second handover task)</vt:lpstr>
      <vt:lpstr>State Update </vt:lpstr>
      <vt:lpstr>Next Steps</vt:lpstr>
      <vt:lpstr>Probabilistics</vt:lpstr>
      <vt:lpstr>Robot Implementation</vt:lpstr>
      <vt:lpstr>Appendix</vt:lpstr>
      <vt:lpstr>How do we define states? </vt:lpstr>
      <vt:lpstr>Spectral Clustering Algorithm</vt:lpstr>
      <vt:lpstr>Defining Handovers by Data</vt:lpstr>
      <vt:lpstr>Primary Basis / State Definition</vt:lpstr>
      <vt:lpstr>State Updates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Optimization of Human-Robot Joint Action Processes</dc:title>
  <dc:creator>Josh Vahala</dc:creator>
  <cp:lastModifiedBy>Josh Vahala</cp:lastModifiedBy>
  <cp:revision>119</cp:revision>
  <cp:lastPrinted>2014-12-02T16:40:54Z</cp:lastPrinted>
  <dcterms:created xsi:type="dcterms:W3CDTF">2016-04-25T20:33:56Z</dcterms:created>
  <dcterms:modified xsi:type="dcterms:W3CDTF">2016-07-14T17:28:05Z</dcterms:modified>
</cp:coreProperties>
</file>